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4" r:id="rId9"/>
    <p:sldId id="262" r:id="rId10"/>
    <p:sldId id="278" r:id="rId11"/>
    <p:sldId id="276" r:id="rId12"/>
    <p:sldId id="291" r:id="rId13"/>
    <p:sldId id="266" r:id="rId14"/>
    <p:sldId id="277" r:id="rId15"/>
    <p:sldId id="267" r:id="rId16"/>
    <p:sldId id="268" r:id="rId17"/>
    <p:sldId id="269" r:id="rId18"/>
    <p:sldId id="271" r:id="rId19"/>
    <p:sldId id="279" r:id="rId20"/>
    <p:sldId id="280" r:id="rId21"/>
    <p:sldId id="272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3" r:id="rId31"/>
    <p:sldId id="274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luki.ru/upload/iblock/c71/958844_450_338_sourc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ksu.ru/usvr/bin_files/206!751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5867399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дружественные общества вступали ради взаимопомощи в периоды болезни, безработицы, смерти и других несчастий. Число дружественных обществ в 1801г. в Англии и Уэльсе превысило 7тыс. с количеством членов 600—700тыс. человек. К 1872г. дружественные общества охватывали 2млн человек, в 1874—4млн, а количество таких обществ достигло 32тыс. Общества обладали фондами на сумму 11млн ф.ст. В 1817г. дружественные общества получили право хранить свои средства в сберегательных банках.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Актом 1875г. были легализованы уставы, которые к тому времени возникли в крупнейших дружественных обществах. Был установлен максимальный размер помощи и узаконены выдачи помощи по случаям смерти, рождения ребенка, пожара, старости, безработицы и болезни. Членами дружественных обществ были в основном квалифицированные рабочие, так как другие не могли платить высокие членские взносы. В больших обществах предпочтение отдавалось выплатам из-за болезней и травм, на похороны средств выделялось меньше.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52400"/>
            <a:ext cx="7696200" cy="1143000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Прочтите отрывок из документа и ответьте на вопрос, как вы думаете, о создании какой организации идет речь?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Первый Всероссийский съезд профсоюзов состоялся в январе 1918 года. </a:t>
            </a:r>
            <a:r>
              <a:rPr lang="ru-RU" sz="2000" dirty="0" smtClean="0">
                <a:solidFill>
                  <a:schemeClr val="tx1"/>
                </a:solidFill>
              </a:rPr>
              <a:t>В первые годы советской власти они сыграли важную роль в ликвидации безработицы и безграмотности, в обеспечении продовольствием и топливом рабочих и их семей.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3798" name="Picture 6" descr="https://www.prlib.ru/sites/default/files/book_preview/60b8ffc8-c423-4852-81ba-1a38cdb91b33/4280442-doc1-1b30adae-b1e4-4097-abfd-584b380a8f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81200"/>
            <a:ext cx="2895600" cy="4485883"/>
          </a:xfrm>
          <a:prstGeom prst="rect">
            <a:avLst/>
          </a:prstGeom>
          <a:noFill/>
        </p:spPr>
      </p:pic>
      <p:pic>
        <p:nvPicPr>
          <p:cNvPr id="33800" name="Picture 8" descr="http://przspb.ru/wp-content/uploads/2012/02/ttkvvljexfyteyenaoamcqvmfz-xmyalruvnq-hxufctyhsdvsswfumahs-aefzfqrameqtb-lzefxl-1917-xbgqtcw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5295254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Профсоюзные лидеры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800" b="1" dirty="0" smtClean="0"/>
              <a:t>Первый лидер советских профсоюзов </a:t>
            </a:r>
            <a:br>
              <a:rPr lang="ru-RU" sz="1800" b="1" dirty="0" smtClean="0"/>
            </a:br>
            <a:r>
              <a:rPr lang="ru-RU" sz="1800" b="1" i="1" dirty="0" smtClean="0"/>
              <a:t>Михаил Павлович Томский</a:t>
            </a:r>
            <a:endParaRPr lang="ru-RU" sz="1800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544" y="2715419"/>
            <a:ext cx="2095500" cy="28702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800" b="1" i="1" dirty="0" smtClean="0"/>
              <a:t>Шмаков Михаил Викторович </a:t>
            </a:r>
            <a:r>
              <a:rPr lang="ru-RU" sz="1800" dirty="0" smtClean="0"/>
              <a:t>– </a:t>
            </a:r>
            <a:r>
              <a:rPr lang="ru-RU" sz="1800" b="1" dirty="0" smtClean="0"/>
              <a:t>лидер ФНПР</a:t>
            </a:r>
            <a:endParaRPr lang="ru-RU" sz="1800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90800"/>
            <a:ext cx="422968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Новые термины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ВЦСПС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  </a:t>
            </a:r>
          </a:p>
          <a:p>
            <a:pPr>
              <a:buNone/>
            </a:pPr>
            <a:r>
              <a:rPr lang="ru-RU" i="1" dirty="0" smtClean="0"/>
              <a:t>      </a:t>
            </a:r>
            <a:r>
              <a:rPr lang="ru-RU" i="1" dirty="0" smtClean="0"/>
              <a:t>Всероссийский Центральный Совет Профессиональных союзов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ФНПР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i="1" dirty="0" smtClean="0"/>
              <a:t>Федерация независимых профсоюзов России</a:t>
            </a:r>
            <a:endParaRPr lang="ru-RU" i="1" dirty="0" smtClean="0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стория профсоюзного членства с 1905-1923 год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ÑÐ¸ÑÐ»ÐµÐ½Ð½Ð¾ÑÑÑ Ð¿ÑÐ¾ÑÑÐ¾ÑÐ·Ð¾Ð² Ð² ÑÐ¾Ð²ÑÐµÐ¼ÐµÐ½Ð½Ð¾Ð¹ Ð Ð¾ÑÑ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296"/>
            <a:ext cx="8839200" cy="66072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22613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11 февраля газете «Труд» исполнилось 97 лет.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советский период профсоюзы объединили 99% граждан. Их печатным органом стала одна из самых читаемых газет – «Труд».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590800"/>
            <a:ext cx="8736305" cy="3810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5257800" cy="6324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современной России в 1990 году состоялся Учредительный съезд профсоюзов России.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Съезд провозгласил создание Федерации независимых профсоюзов России – ФНПР, которая объединила отраслевые профсоюзы, их региональные и иные объединения – 122 членские организации (37,7 млн. человек).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Из них – крупнейшие: профсоюз работников народного образования и науки РФ (5,5 млн. чел.), работников здравоохранения, железнодорожников, шахтёров и другие.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3124200" cy="2239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0"/>
            <a:ext cx="3373221" cy="355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Октябрь 2005 года – 100-летие профсоюзному движению России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7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00200"/>
            <a:ext cx="7590939" cy="489654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Главный лозунг современных профсоюзов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35666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962400"/>
            <a:ext cx="3495252" cy="262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62600" y="213360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ЗАРПЛАТА!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2600" y="3276600"/>
            <a:ext cx="1545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ЗАНЯТОСТЬ</a:t>
            </a:r>
            <a:r>
              <a:rPr lang="ru-RU" b="1" dirty="0" smtClean="0"/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6400" y="4343400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ЗАКОННОСТЬ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9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Основные функции профсоюза: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Организационная;</a:t>
            </a:r>
          </a:p>
          <a:p>
            <a:pPr lvl="0"/>
            <a:r>
              <a:rPr lang="ru-RU" dirty="0" smtClean="0"/>
              <a:t>Регуляция социально-трудовых отношений;</a:t>
            </a:r>
          </a:p>
          <a:p>
            <a:pPr lvl="0"/>
            <a:r>
              <a:rPr lang="ru-RU" dirty="0" smtClean="0"/>
              <a:t>Защитная;</a:t>
            </a:r>
          </a:p>
          <a:p>
            <a:pPr lvl="0"/>
            <a:r>
              <a:rPr lang="ru-RU" dirty="0" smtClean="0"/>
              <a:t>Представительская;</a:t>
            </a:r>
          </a:p>
          <a:p>
            <a:pPr lvl="0"/>
            <a:r>
              <a:rPr lang="ru-RU" dirty="0" smtClean="0"/>
              <a:t>Контрольная;</a:t>
            </a:r>
          </a:p>
          <a:p>
            <a:pPr lvl="0"/>
            <a:r>
              <a:rPr lang="ru-RU" dirty="0" smtClean="0"/>
              <a:t>Информационная.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76658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70C0"/>
                </a:solidFill>
              </a:rPr>
              <a:t>Профсоюз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–это добровольное  объединение граждан, связанных общими  производственными, профессиональными интересами по роду их деятельности, создаваемое в целях представительства и защиты своих социально-трудовых прав и интересов.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8148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Интересы работника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971800" cy="598487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Экономические интересы: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209801"/>
            <a:ext cx="3048000" cy="2590800"/>
          </a:xfrm>
        </p:spPr>
        <p:txBody>
          <a:bodyPr/>
          <a:lstStyle/>
          <a:p>
            <a:pPr lvl="0"/>
            <a:r>
              <a:rPr lang="ru-RU" dirty="0" smtClean="0"/>
              <a:t>Уровень заработной платы;</a:t>
            </a:r>
          </a:p>
          <a:p>
            <a:pPr lvl="0"/>
            <a:r>
              <a:rPr lang="ru-RU" dirty="0" smtClean="0"/>
              <a:t>Достойная жизнь.</a:t>
            </a:r>
          </a:p>
          <a:p>
            <a:pPr lvl="0"/>
            <a:r>
              <a:rPr lang="ru-RU" dirty="0" smtClean="0"/>
              <a:t>Уровень пенсионного обеспечения.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867400" y="1535113"/>
            <a:ext cx="2819400" cy="59848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Социальные интересы: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38800" y="2286001"/>
            <a:ext cx="3048000" cy="2209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Отсутствие безработицы;</a:t>
            </a:r>
          </a:p>
          <a:p>
            <a:pPr lvl="0"/>
            <a:r>
              <a:rPr lang="ru-RU" dirty="0" smtClean="0"/>
              <a:t>Гарантия занятости;</a:t>
            </a:r>
          </a:p>
          <a:p>
            <a:pPr lvl="0"/>
            <a:r>
              <a:rPr lang="ru-RU" dirty="0" smtClean="0"/>
              <a:t>Социальное страхование;</a:t>
            </a:r>
          </a:p>
          <a:p>
            <a:pPr lvl="0"/>
            <a:r>
              <a:rPr lang="ru-RU" dirty="0" smtClean="0"/>
              <a:t>Обеспечение льгот;</a:t>
            </a:r>
          </a:p>
          <a:p>
            <a:pPr lvl="0"/>
            <a:r>
              <a:rPr lang="ru-RU" dirty="0" smtClean="0"/>
              <a:t>Обеспечение жильем.</a:t>
            </a:r>
          </a:p>
          <a:p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09600" y="45720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Трудовые интересы работника: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438400" y="5257800"/>
            <a:ext cx="464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Условия труда;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«Социальный пакет»;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Гарантия сохранения рабочего места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Справка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9144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настоящее время профсоюз объединяет </a:t>
            </a:r>
          </a:p>
          <a:p>
            <a:r>
              <a:rPr lang="ru-RU" sz="2800" dirty="0" smtClean="0"/>
              <a:t>5,5 млн. членов .</a:t>
            </a:r>
          </a:p>
          <a:p>
            <a:endParaRPr lang="ru-RU" sz="2800" dirty="0" smtClean="0"/>
          </a:p>
          <a:p>
            <a:r>
              <a:rPr lang="ru-RU" sz="2800" dirty="0" smtClean="0"/>
              <a:t>В его структуре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78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республиканских, краевых и областных организаций.</a:t>
            </a:r>
          </a:p>
          <a:p>
            <a:endParaRPr lang="ru-RU" sz="2800" dirty="0" smtClean="0"/>
          </a:p>
          <a:p>
            <a:r>
              <a:rPr lang="ru-RU" sz="2800" dirty="0" smtClean="0"/>
              <a:t>2488 окружных, городских, районных.</a:t>
            </a:r>
          </a:p>
          <a:p>
            <a:endParaRPr lang="ru-RU" sz="2800" dirty="0" smtClean="0"/>
          </a:p>
          <a:p>
            <a:r>
              <a:rPr lang="ru-RU" sz="2800" dirty="0" smtClean="0"/>
              <a:t>96231 первичных профсоюзных организаций.</a:t>
            </a:r>
          </a:p>
          <a:p>
            <a:endParaRPr lang="ru-RU" sz="2800" dirty="0" smtClean="0"/>
          </a:p>
          <a:p>
            <a:r>
              <a:rPr lang="ru-RU" sz="2800" dirty="0" smtClean="0"/>
              <a:t>Более 1 миллиона активистов осуществляют</a:t>
            </a:r>
          </a:p>
          <a:p>
            <a:r>
              <a:rPr lang="ru-RU" sz="2800" dirty="0" smtClean="0"/>
              <a:t>Выборную профсоюзную деятельность.</a:t>
            </a:r>
            <a:endParaRPr lang="ru-RU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Чего добились профсоюзы?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solidarnost.org/netcat_files/userfiles/pl_2717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1"/>
            <a:ext cx="7143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0" y="54102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 1 мая 2018 года — 11 163 руб.</a:t>
            </a:r>
            <a:endParaRPr lang="ru-RU" sz="20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 Оплата больничных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solidarnost.org/netcat_files/userfiles/pl_2717_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6764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Спецоценка условий труда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solidarnost.org/netcat_files/userfiles/pl_2717_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1447800"/>
            <a:ext cx="708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Ветераны труда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solidarnost.org/netcat_files/userfiles/pl_2717_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295400"/>
            <a:ext cx="754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Пенсия работающим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solidarnost.org/netcat_files/userfiles/pl_2717_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295400"/>
            <a:ext cx="754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Пенсия «</a:t>
            </a:r>
            <a:r>
              <a:rPr lang="ru-RU" b="1" dirty="0" err="1" smtClean="0">
                <a:solidFill>
                  <a:schemeClr val="tx1"/>
                </a:solidFill>
              </a:rPr>
              <a:t>вредникам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solidarnost.org/netcat_files/userfiles/pl_2717_6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295400"/>
            <a:ext cx="75438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Пенсионный возраст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solidarnost.org/netcat_files/userfiles/pl_2717_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Досрочная пенсия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solidarnost.org/netcat_files/userfiles/pl_2717_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0" y="381001"/>
            <a:ext cx="4960034" cy="2209800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Открытый профсоюзный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2819400"/>
            <a:ext cx="5188634" cy="17526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Профсоюз вчера, сегодня, завтра. 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Picture 5" descr="Картинка 17 из 1185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33467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Картинка 6 из 11854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650582"/>
            <a:ext cx="3124200" cy="29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7279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Какими методами воздействует профсоюз на современное государство?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200060"/>
            <a:ext cx="5148732" cy="342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638800" y="2133600"/>
            <a:ext cx="327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Митинги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Пикеты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Демонстрации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Забастовки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Голодовки</a:t>
            </a:r>
          </a:p>
          <a:p>
            <a:r>
              <a:rPr lang="ru-RU" sz="2800" b="1" dirty="0" smtClean="0"/>
              <a:t> ( крайняя мера)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Синквейн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1430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Профсоюз</a:t>
            </a:r>
          </a:p>
          <a:p>
            <a:r>
              <a:rPr lang="ru-RU" sz="4000" dirty="0" smtClean="0"/>
              <a:t>Какой – два прилагательных</a:t>
            </a:r>
          </a:p>
          <a:p>
            <a:endParaRPr lang="ru-RU" sz="4000" dirty="0" smtClean="0"/>
          </a:p>
          <a:p>
            <a:r>
              <a:rPr lang="ru-RU" sz="4000" dirty="0" smtClean="0"/>
              <a:t>Что  делает – три глагола</a:t>
            </a:r>
          </a:p>
          <a:p>
            <a:endParaRPr lang="ru-RU" sz="4000" dirty="0" smtClean="0"/>
          </a:p>
          <a:p>
            <a:r>
              <a:rPr lang="ru-RU" sz="4000" dirty="0" smtClean="0"/>
              <a:t>Фраза из четырех слов</a:t>
            </a:r>
          </a:p>
          <a:p>
            <a:endParaRPr lang="ru-RU" sz="4000" dirty="0" smtClean="0"/>
          </a:p>
          <a:p>
            <a:r>
              <a:rPr lang="ru-RU" sz="4000" dirty="0" smtClean="0"/>
              <a:t>Вывод – одно, обобщающее         существительное</a:t>
            </a:r>
            <a:endParaRPr lang="ru-RU" sz="4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6868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276850" cy="5276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История возникновения      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профсоюзного движения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Слайд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447800"/>
            <a:ext cx="3085714" cy="23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Слайд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114800"/>
            <a:ext cx="41322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Слайд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386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733800" cy="65532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Профсоюзное движение зародилось в Великобритании </a:t>
            </a:r>
            <a:r>
              <a:rPr lang="en-US" sz="2400" dirty="0" smtClean="0">
                <a:solidFill>
                  <a:schemeClr val="tx1"/>
                </a:solidFill>
              </a:rPr>
              <a:t>XVIII 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en-US" sz="2400" dirty="0" smtClean="0">
                <a:solidFill>
                  <a:schemeClr val="tx1"/>
                </a:solidFill>
              </a:rPr>
              <a:t>XIX</a:t>
            </a:r>
            <a:r>
              <a:rPr lang="ru-RU" sz="2400" dirty="0" smtClean="0">
                <a:solidFill>
                  <a:schemeClr val="tx1"/>
                </a:solidFill>
              </a:rPr>
              <a:t> вв.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Англии первые профессиональные союзы появились 1792 году у рабочих хлопкопрядильной промышленности.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Во Франции профсоюзы создавались в форме </a:t>
            </a:r>
            <a:r>
              <a:rPr lang="ru-RU" sz="2400" b="1" dirty="0" smtClean="0">
                <a:solidFill>
                  <a:schemeClr val="tx1"/>
                </a:solidFill>
              </a:rPr>
              <a:t>«обществ сопротивления»</a:t>
            </a:r>
            <a:r>
              <a:rPr lang="ru-RU" sz="2400" dirty="0" smtClean="0">
                <a:solidFill>
                  <a:schemeClr val="tx1"/>
                </a:solidFill>
              </a:rPr>
              <a:t>, такие как общества грузчиков парижского порта и общества носильщиков.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781" y="1828800"/>
            <a:ext cx="4682874" cy="368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517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Англия – 1762 год. Первый профсоюз «тред-юнион» создали хлопкопрядильщики Ланкашира Англии. Запрет деятельности профсоюзов до 1824 года;</a:t>
            </a:r>
            <a:endParaRPr lang="ru-RU" b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Франция – 1891 год. «Общества сопротивления». Запрет деятельности профсоюзов до 1884 года;</a:t>
            </a:r>
            <a:endParaRPr lang="ru-RU" b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США – 1880 год. «Рыцари труда», тайная организация;</a:t>
            </a:r>
            <a:endParaRPr lang="ru-RU" b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США – Чикаго. 1 мая 1886 года прошла всеобщая массовая стачка, в которой приняли участие более 40 тысяч человек;</a:t>
            </a:r>
            <a:endParaRPr lang="ru-RU" b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24 сентября – 7 октября 1905 года. Всероссийская конференция профсоюзов;</a:t>
            </a:r>
            <a:endParaRPr lang="ru-RU" b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1919 год. Создана Международная организация труда (МОТ). С 1946 года стала специализированным агентством ООН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781800" cy="7869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221163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В России профсоюзы появились значительно позже. Это было связано с тем, что долгое время Россия оставалась аграрной страной, где не была развита промышленность, существовало мелкотоварное производство. </a:t>
            </a:r>
            <a:br>
              <a:rPr lang="ru-RU" sz="2000" dirty="0" smtClean="0"/>
            </a:br>
            <a:r>
              <a:rPr lang="ru-RU" sz="2000" dirty="0" smtClean="0"/>
              <a:t>До 1861 года в России существовало крепостное право. Лишь с развитием крупного фабрично-заводского производства и формированием рабочего класса создавались предпосылки к появлению организаций, отстаивающих интересы рабочих.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Одним из первых таких выступлений стала стачка рабочих Путиловского завода в Петербурге в январе 1905 года. За несколько дней в стачку включилось большинство питерских рабочих. Это был пролог первой русской революции. За три месяца к бастующим в Петербурге прибавилось более 800 тысяч человек во всех крупных промышленных районах России.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Рабочие сплотились и стали создавать массовые организации: заводские комиссии, стачечные комитеты, делегатские и депутатские советы.</a:t>
            </a:r>
            <a:endParaRPr lang="ru-RU" sz="2000" dirty="0"/>
          </a:p>
        </p:txBody>
      </p:sp>
      <p:pic>
        <p:nvPicPr>
          <p:cNvPr id="4" name="Picture 6" descr="http://www.psj.ru/upload/iblock/3f5/s32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4890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8800" y="7620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У истоков российского профсоюзного движения</a:t>
            </a:r>
            <a:endParaRPr lang="ru-RU" sz="3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Century Gothic"/>
              </a:rPr>
              <a:t>7 октября 1905 год. Появление российских профсоюзов.</a:t>
            </a:r>
            <a:br>
              <a:rPr lang="ru-RU" sz="2200" b="1" dirty="0" smtClean="0">
                <a:solidFill>
                  <a:schemeClr val="tx1"/>
                </a:solidFill>
                <a:latin typeface="Century Gothic"/>
              </a:rPr>
            </a:br>
            <a:r>
              <a:rPr lang="ru-RU" sz="2200" b="1" dirty="0" smtClean="0">
                <a:solidFill>
                  <a:schemeClr val="tx1"/>
                </a:solidFill>
                <a:latin typeface="Century Gothic"/>
              </a:rPr>
              <a:t>1906 год. Царская власть официально признает профсоюзы.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399" y="1467166"/>
            <a:ext cx="6642643" cy="485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Century Gothic"/>
              </a:rPr>
              <a:t>1917 год. Массовое профсоюзное движение, объединившее работников 110 профессий.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462</Words>
  <PresentationFormat>Экран (4:3)</PresentationFormat>
  <Paragraphs>103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В дружественные общества вступали ради взаимопомощи в периоды болезни, безработицы, смерти и других несчастий. Число дружественных обществ в 1801г. в Англии и Уэльсе превысило 7тыс. с количеством членов 600—700тыс. человек. К 1872г. дружественные общества охватывали 2млн человек, в 1874—4млн, а количество таких обществ достигло 32тыс. Общества обладали фондами на сумму 11млн ф.ст. В 1817г. дружественные общества получили право хранить свои средства в сберегательных банках. Актом 1875г. были легализованы уставы, которые к тому времени возникли в крупнейших дружественных обществах. Был установлен максимальный размер помощи и узаконены выдачи помощи по случаям смерти, рождения ребенка, пожара, старости, безработицы и болезни. Членами дружественных обществ были в основном квалифицированные рабочие, так как другие не могли платить высокие членские взносы. В больших обществах предпочтение отдавалось выплатам из-за болезней и травм, на похороны средств выделялось меньше. </vt:lpstr>
      <vt:lpstr>Профсоюз –это добровольное  объединение граждан, связанных общими  производственными, профессиональными интересами по роду их деятельности, создаваемое в целях представительства и защиты своих социально-трудовых прав и интересов.</vt:lpstr>
      <vt:lpstr>Открытый профсоюзный урок</vt:lpstr>
      <vt:lpstr>История возникновения            профсоюзного движения</vt:lpstr>
      <vt:lpstr>  Профсоюзное движение зародилось в Великобритании XVIII  - XIX вв. В Англии первые профессиональные союзы появились 1792 году у рабочих хлопкопрядильной промышленности. Во Франции профсоюзы создавались в форме «обществ сопротивления», такие как общества грузчиков парижского порта и общества носильщиков. </vt:lpstr>
      <vt:lpstr>Слайд 6</vt:lpstr>
      <vt:lpstr>    </vt:lpstr>
      <vt:lpstr> 7 октября 1905 год. Появление российских профсоюзов. 1906 год. Царская власть официально признает профсоюзы.</vt:lpstr>
      <vt:lpstr>   1917 год. Массовое профсоюзное движение, объединившее работников 110 профессий.</vt:lpstr>
      <vt:lpstr>Первый Всероссийский съезд профсоюзов состоялся в январе 1918 года. В первые годы советской власти они сыграли важную роль в ликвидации безработицы и безграмотности, в обеспечении продовольствием и топливом рабочих и их семей.</vt:lpstr>
      <vt:lpstr>Профсоюзные лидеры</vt:lpstr>
      <vt:lpstr>Новые термины</vt:lpstr>
      <vt:lpstr>Слайд 13</vt:lpstr>
      <vt:lpstr>Слайд 14</vt:lpstr>
      <vt:lpstr>11 февраля газете «Труд» исполнилось 97 лет. В советский период профсоюзы объединили 99% граждан. Их печатным органом стала одна из самых читаемых газет – «Труд». </vt:lpstr>
      <vt:lpstr> В современной России в 1990 году состоялся Учредительный съезд профсоюзов России. Съезд провозгласил создание Федерации независимых профсоюзов России – ФНПР, которая объединила отраслевые профсоюзы, их региональные и иные объединения – 122 членские организации (37,7 млн. человек). Из них – крупнейшие: профсоюз работников народного образования и науки РФ (5,5 млн. чел.), работников здравоохранения, железнодорожников, шахтёров и другие.  </vt:lpstr>
      <vt:lpstr>  Октябрь 2005 года – 100-летие профсоюзному движению России.</vt:lpstr>
      <vt:lpstr>Главный лозунг современных профсоюзов</vt:lpstr>
      <vt:lpstr>   Основные функции профсоюза:</vt:lpstr>
      <vt:lpstr>Интересы работника</vt:lpstr>
      <vt:lpstr>Справка </vt:lpstr>
      <vt:lpstr>Чего добились профсоюзы?</vt:lpstr>
      <vt:lpstr>    Оплата больничных   </vt:lpstr>
      <vt:lpstr>Спецоценка условий труда</vt:lpstr>
      <vt:lpstr>Ветераны труда</vt:lpstr>
      <vt:lpstr>   Пенсия работающим   </vt:lpstr>
      <vt:lpstr>Пенсия «вредникам»</vt:lpstr>
      <vt:lpstr>Пенсионный возраст</vt:lpstr>
      <vt:lpstr>Досрочная пенсия</vt:lpstr>
      <vt:lpstr>Какими методами воздействует профсоюз на современное государство?</vt:lpstr>
      <vt:lpstr>Синквейн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</cp:lastModifiedBy>
  <cp:revision>69</cp:revision>
  <dcterms:created xsi:type="dcterms:W3CDTF">2018-12-09T19:26:04Z</dcterms:created>
  <dcterms:modified xsi:type="dcterms:W3CDTF">2018-12-13T03:33:03Z</dcterms:modified>
</cp:coreProperties>
</file>